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693400" cy="756126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66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618" autoAdjust="0"/>
  </p:normalViewPr>
  <p:slideViewPr>
    <p:cSldViewPr>
      <p:cViewPr>
        <p:scale>
          <a:sx n="75" d="100"/>
          <a:sy n="75" d="100"/>
        </p:scale>
        <p:origin x="-1248" y="66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7436D-3476-420F-956F-9740728E1831}" type="datetimeFigureOut">
              <a:rPr lang="ja-JP" altLang="en-US"/>
              <a:pPr>
                <a:defRPr/>
              </a:pPr>
              <a:t>2013/6/11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DD355-94B4-41E2-A60D-DDFF797C226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AA716-806F-4E4C-B826-75A463BF30EF}" type="datetimeFigureOut">
              <a:rPr lang="ja-JP" altLang="en-US"/>
              <a:pPr>
                <a:defRPr/>
              </a:pPr>
              <a:t>2013/6/11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D9703-8B3C-4F9A-AA63-694B7EAE693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A3423-4626-4C4B-A65C-6E92FC6CBD51}" type="datetimeFigureOut">
              <a:rPr lang="ja-JP" altLang="en-US"/>
              <a:pPr>
                <a:defRPr/>
              </a:pPr>
              <a:t>2013/6/11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B740A-82BD-4982-861A-EFC0C452539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8EA08-9002-4128-AC5B-DD08FF978AC8}" type="datetimeFigureOut">
              <a:rPr lang="ja-JP" altLang="en-US"/>
              <a:pPr>
                <a:defRPr/>
              </a:pPr>
              <a:t>2013/6/11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FC166-9AB0-4504-8A2D-D4FA9694438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C0634-2933-4F1B-BA16-66144B21CD67}" type="datetimeFigureOut">
              <a:rPr lang="ja-JP" altLang="en-US"/>
              <a:pPr>
                <a:defRPr/>
              </a:pPr>
              <a:t>2013/6/11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6A0F5-B963-41BA-A086-45BC633470B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8A938-4291-41FF-A959-9E67A3D3DCD8}" type="datetimeFigureOut">
              <a:rPr lang="ja-JP" altLang="en-US"/>
              <a:pPr>
                <a:defRPr/>
              </a:pPr>
              <a:t>2013/6/11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2D652-8347-42B1-8BBF-4F8A4B5FB2D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CD201-F576-4AFC-A5DF-CFDD9ACF2880}" type="datetimeFigureOut">
              <a:rPr lang="ja-JP" altLang="en-US"/>
              <a:pPr>
                <a:defRPr/>
              </a:pPr>
              <a:t>2013/6/11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2CBC3-CECB-449D-8502-57046C30FE3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F8D5B-4994-4F0E-ADBA-DB0E38E515B3}" type="datetimeFigureOut">
              <a:rPr lang="ja-JP" altLang="en-US"/>
              <a:pPr>
                <a:defRPr/>
              </a:pPr>
              <a:t>2013/6/11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CB119-5BFB-4895-81C9-71215D1D630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D1E89-455C-46C9-9D59-F1C3F8CE3952}" type="datetimeFigureOut">
              <a:rPr lang="ja-JP" altLang="en-US"/>
              <a:pPr>
                <a:defRPr/>
              </a:pPr>
              <a:t>2013/6/11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CA811-AEC6-4009-882A-EF6C42EAA75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03362-7B75-4F0D-901D-93BE0F2BF7E2}" type="datetimeFigureOut">
              <a:rPr lang="ja-JP" altLang="en-US"/>
              <a:pPr>
                <a:defRPr/>
              </a:pPr>
              <a:t>2013/6/11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94ED2-A63A-488C-9962-3BDE26211B0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7EF0F-6275-4ED2-8B91-0F3CF73227A7}" type="datetimeFigureOut">
              <a:rPr lang="ja-JP" altLang="en-US"/>
              <a:pPr>
                <a:defRPr/>
              </a:pPr>
              <a:t>2013/6/11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49830-951F-49C9-B069-11DECCEC0A9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534988" y="303213"/>
            <a:ext cx="9623425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534988" y="1763713"/>
            <a:ext cx="9623425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E9C3643-DA99-40E6-9150-248E6FECFD96}" type="datetimeFigureOut">
              <a:rPr lang="ja-JP" altLang="en-US"/>
              <a:pPr>
                <a:defRPr/>
              </a:pPr>
              <a:t>2013/6/11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654425" y="7008813"/>
            <a:ext cx="3384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1BEAA3C-3E3F-4B84-BCEF-4D7AAC62AEF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ecoyume.net/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hyperlink" Target="mailto:info@ecoyume.net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4"/>
          <p:cNvSpPr>
            <a:spLocks noChangeArrowheads="1"/>
          </p:cNvSpPr>
          <p:nvPr/>
        </p:nvSpPr>
        <p:spPr bwMode="auto">
          <a:xfrm>
            <a:off x="379413" y="207963"/>
            <a:ext cx="10020300" cy="2708275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14" name="Text Box 6"/>
          <p:cNvSpPr txBox="1">
            <a:spLocks noChangeArrowheads="1"/>
          </p:cNvSpPr>
          <p:nvPr/>
        </p:nvSpPr>
        <p:spPr bwMode="auto">
          <a:xfrm>
            <a:off x="3470275" y="373063"/>
            <a:ext cx="32242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13315" name="Text Box 7"/>
          <p:cNvSpPr txBox="1">
            <a:spLocks noChangeArrowheads="1"/>
          </p:cNvSpPr>
          <p:nvPr/>
        </p:nvSpPr>
        <p:spPr bwMode="auto">
          <a:xfrm>
            <a:off x="3259138" y="541338"/>
            <a:ext cx="3789362" cy="714375"/>
          </a:xfrm>
          <a:prstGeom prst="rect">
            <a:avLst/>
          </a:prstGeom>
          <a:solidFill>
            <a:srgbClr val="008000"/>
          </a:solidFill>
          <a:ln w="9525" algn="in">
            <a:solidFill>
              <a:srgbClr val="0000FF"/>
            </a:solidFill>
            <a:miter lim="800000"/>
            <a:headEnd/>
            <a:tailEnd/>
          </a:ln>
        </p:spPr>
        <p:txBody>
          <a:bodyPr lIns="36576" tIns="36576" rIns="36576" bIns="36576"/>
          <a:lstStyle/>
          <a:p>
            <a:pPr algn="ctr"/>
            <a:r>
              <a:rPr lang="ja-JP" altLang="en-US" sz="3000" b="1">
                <a:solidFill>
                  <a:srgbClr val="FFFFFF"/>
                </a:solidFill>
                <a:latin typeface="HG創英角ﾎﾟｯﾌﾟ体" pitchFamily="49" charset="-128"/>
                <a:ea typeface="HG創英角ﾎﾟｯﾌﾟ体" pitchFamily="49" charset="-128"/>
              </a:rPr>
              <a:t>エコゆめ探検隊と</a:t>
            </a:r>
            <a:endParaRPr lang="ja-JP" altLang="en-US"/>
          </a:p>
        </p:txBody>
      </p:sp>
      <p:sp>
        <p:nvSpPr>
          <p:cNvPr id="13316" name="WordArt 8" descr="エコユメ探検隊と綾瀬川の魚と昆虫を調べよう！！"/>
          <p:cNvSpPr>
            <a:spLocks noChangeArrowheads="1" noChangeShapeType="1" noTextEdit="1"/>
          </p:cNvSpPr>
          <p:nvPr/>
        </p:nvSpPr>
        <p:spPr bwMode="auto">
          <a:xfrm>
            <a:off x="1114425" y="-296863"/>
            <a:ext cx="8840788" cy="2205038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242570"/>
              </a:avLst>
            </a:prstTxWarp>
          </a:bodyPr>
          <a:lstStyle/>
          <a:p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ＭＳ Ｐゴシック"/>
                <a:ea typeface="ＭＳ Ｐゴシック"/>
              </a:rPr>
              <a:t>綾瀬川の魚と昆虫を調べよう！</a:t>
            </a:r>
          </a:p>
        </p:txBody>
      </p:sp>
      <p:pic>
        <p:nvPicPr>
          <p:cNvPr id="13317" name="Picture 9" descr="エコ夢マーク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7413" y="357188"/>
            <a:ext cx="927100" cy="84296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13318" name="Text Box 10"/>
          <p:cNvSpPr txBox="1">
            <a:spLocks noChangeArrowheads="1"/>
          </p:cNvSpPr>
          <p:nvPr/>
        </p:nvSpPr>
        <p:spPr bwMode="auto">
          <a:xfrm>
            <a:off x="1219200" y="2509838"/>
            <a:ext cx="7351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13319" name="Text Box 11"/>
          <p:cNvSpPr txBox="1">
            <a:spLocks noChangeArrowheads="1"/>
          </p:cNvSpPr>
          <p:nvPr/>
        </p:nvSpPr>
        <p:spPr bwMode="auto">
          <a:xfrm>
            <a:off x="1243013" y="2124075"/>
            <a:ext cx="8424862" cy="71596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r>
              <a:rPr lang="ja-JP" altLang="en-US" sz="3200" dirty="0">
                <a:solidFill>
                  <a:srgbClr val="008000"/>
                </a:solidFill>
                <a:latin typeface="HGPｺﾞｼｯｸE" pitchFamily="50" charset="-128"/>
                <a:ea typeface="HGPｺﾞｼｯｸE" pitchFamily="50" charset="-128"/>
              </a:rPr>
              <a:t>２０１３年</a:t>
            </a:r>
            <a:r>
              <a:rPr lang="ja-JP" altLang="en-US" sz="2400" dirty="0">
                <a:solidFill>
                  <a:srgbClr val="008000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ja-JP" altLang="en-US" sz="4000" dirty="0">
                <a:solidFill>
                  <a:srgbClr val="008000"/>
                </a:solidFill>
                <a:latin typeface="HGPｺﾞｼｯｸE" pitchFamily="50" charset="-128"/>
                <a:ea typeface="HGPｺﾞｼｯｸE" pitchFamily="50" charset="-128"/>
              </a:rPr>
              <a:t>７月７日</a:t>
            </a:r>
            <a:r>
              <a:rPr lang="en-US" altLang="ja-JP" sz="4000" dirty="0">
                <a:solidFill>
                  <a:srgbClr val="008000"/>
                </a:solidFill>
                <a:latin typeface="HGPｺﾞｼｯｸE" pitchFamily="50" charset="-128"/>
                <a:ea typeface="HGPｺﾞｼｯｸE" pitchFamily="50" charset="-128"/>
              </a:rPr>
              <a:t>(</a:t>
            </a:r>
            <a:r>
              <a:rPr lang="ja-JP" altLang="en-US" sz="4000" dirty="0">
                <a:solidFill>
                  <a:srgbClr val="008000"/>
                </a:solidFill>
                <a:latin typeface="HGPｺﾞｼｯｸE" pitchFamily="50" charset="-128"/>
                <a:ea typeface="HGPｺﾞｼｯｸE" pitchFamily="50" charset="-128"/>
              </a:rPr>
              <a:t>日）１０：３０～１５：３０</a:t>
            </a:r>
            <a:endParaRPr lang="ja-JP" altLang="en-US" dirty="0"/>
          </a:p>
        </p:txBody>
      </p:sp>
      <p:sp>
        <p:nvSpPr>
          <p:cNvPr id="13320" name="Text Box 12"/>
          <p:cNvSpPr txBox="1">
            <a:spLocks noChangeArrowheads="1"/>
          </p:cNvSpPr>
          <p:nvPr/>
        </p:nvSpPr>
        <p:spPr bwMode="auto">
          <a:xfrm>
            <a:off x="809625" y="2197100"/>
            <a:ext cx="1293813" cy="6350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endParaRPr lang="en-US" altLang="ja-JP" sz="4000"/>
          </a:p>
        </p:txBody>
      </p:sp>
      <p:sp>
        <p:nvSpPr>
          <p:cNvPr id="13321" name="Text Box 17"/>
          <p:cNvSpPr txBox="1">
            <a:spLocks noChangeArrowheads="1"/>
          </p:cNvSpPr>
          <p:nvPr/>
        </p:nvSpPr>
        <p:spPr bwMode="auto">
          <a:xfrm>
            <a:off x="234132" y="3348583"/>
            <a:ext cx="3036887" cy="115212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endParaRPr lang="en-US" altLang="ja-JP" sz="1600" b="1" dirty="0" smtClean="0">
              <a:solidFill>
                <a:srgbClr val="000000"/>
              </a:solidFill>
              <a:latin typeface="HG創英角ﾎﾟｯﾌﾟ体" pitchFamily="49" charset="-128"/>
              <a:ea typeface="HG創英角ﾎﾟｯﾌﾟ体" pitchFamily="49" charset="-128"/>
            </a:endParaRPr>
          </a:p>
          <a:p>
            <a:endParaRPr lang="ja-JP" altLang="en-US" dirty="0"/>
          </a:p>
        </p:txBody>
      </p:sp>
      <p:sp>
        <p:nvSpPr>
          <p:cNvPr id="13322" name="Text Box 18"/>
          <p:cNvSpPr txBox="1">
            <a:spLocks noChangeArrowheads="1"/>
          </p:cNvSpPr>
          <p:nvPr/>
        </p:nvSpPr>
        <p:spPr bwMode="auto">
          <a:xfrm>
            <a:off x="377825" y="3605213"/>
            <a:ext cx="3744913" cy="8001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r>
              <a:rPr lang="ja-JP" altLang="en-US" b="1" dirty="0">
                <a:solidFill>
                  <a:srgbClr val="000000"/>
                </a:solidFill>
                <a:latin typeface="HGSｺﾞｼｯｸM" pitchFamily="50" charset="-128"/>
                <a:ea typeface="HGSｺﾞｼｯｸM" pitchFamily="50" charset="-128"/>
              </a:rPr>
              <a:t>　</a:t>
            </a:r>
            <a:endParaRPr lang="ja-JP" altLang="en-US" sz="1400" dirty="0"/>
          </a:p>
        </p:txBody>
      </p:sp>
      <p:sp>
        <p:nvSpPr>
          <p:cNvPr id="13323" name="Text Box 19"/>
          <p:cNvSpPr txBox="1">
            <a:spLocks noChangeArrowheads="1"/>
          </p:cNvSpPr>
          <p:nvPr/>
        </p:nvSpPr>
        <p:spPr bwMode="auto">
          <a:xfrm>
            <a:off x="3690517" y="3060551"/>
            <a:ext cx="2232248" cy="477838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</p:spPr>
        <p:txBody>
          <a:bodyPr lIns="36576" tIns="36576" rIns="36576" bIns="36576"/>
          <a:lstStyle/>
          <a:p>
            <a:r>
              <a:rPr lang="ja-JP" altLang="en-US" sz="2400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参加費：</a:t>
            </a:r>
            <a:r>
              <a:rPr lang="en-US" altLang="ja-JP" sz="2400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500</a:t>
            </a:r>
            <a:r>
              <a:rPr lang="ja-JP" altLang="en-US" sz="2400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円</a:t>
            </a:r>
          </a:p>
          <a:p>
            <a:endParaRPr lang="ja-JP" altLang="en-US" dirty="0"/>
          </a:p>
        </p:txBody>
      </p:sp>
      <p:pic>
        <p:nvPicPr>
          <p:cNvPr id="13324" name="Picture 22" descr="IMG_13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6475" y="4500563"/>
            <a:ext cx="2012950" cy="159226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13325" name="Text Box 23"/>
          <p:cNvSpPr txBox="1">
            <a:spLocks noChangeArrowheads="1"/>
          </p:cNvSpPr>
          <p:nvPr/>
        </p:nvSpPr>
        <p:spPr bwMode="auto">
          <a:xfrm>
            <a:off x="6859588" y="6497638"/>
            <a:ext cx="2520950" cy="35718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r>
              <a:rPr lang="ja-JP" altLang="en-US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八潮市大曽根ビオトープ</a:t>
            </a:r>
          </a:p>
          <a:p>
            <a:endParaRPr lang="ja-JP" altLang="en-US"/>
          </a:p>
        </p:txBody>
      </p:sp>
      <p:sp>
        <p:nvSpPr>
          <p:cNvPr id="13326" name="Text Box 24"/>
          <p:cNvSpPr txBox="1">
            <a:spLocks noChangeArrowheads="1"/>
          </p:cNvSpPr>
          <p:nvPr/>
        </p:nvSpPr>
        <p:spPr bwMode="auto">
          <a:xfrm>
            <a:off x="666750" y="6229350"/>
            <a:ext cx="2592388" cy="57626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r>
              <a:rPr lang="ja-JP" altLang="en-US" sz="1400" dirty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昆虫のことなら何</a:t>
            </a:r>
            <a:r>
              <a:rPr lang="ja-JP" altLang="en-US" sz="1400" dirty="0" smtClean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でもの</a:t>
            </a:r>
            <a:endParaRPr lang="en-US" altLang="ja-JP" sz="1400" dirty="0">
              <a:solidFill>
                <a:srgbClr val="0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sz="1400" dirty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土岐秀則先生に聞いちゃおう！</a:t>
            </a:r>
            <a:endParaRPr lang="ja-JP" altLang="en-US" dirty="0"/>
          </a:p>
        </p:txBody>
      </p:sp>
      <p:sp>
        <p:nvSpPr>
          <p:cNvPr id="13327" name="Text Box 25"/>
          <p:cNvSpPr txBox="1">
            <a:spLocks noChangeArrowheads="1"/>
          </p:cNvSpPr>
          <p:nvPr/>
        </p:nvSpPr>
        <p:spPr bwMode="auto">
          <a:xfrm>
            <a:off x="3330005" y="6084887"/>
            <a:ext cx="2808783" cy="9366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r>
              <a:rPr lang="ja-JP" altLang="en-US" sz="1400" dirty="0" smtClean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おさかなポストの山崎充哲さん</a:t>
            </a:r>
            <a:endParaRPr lang="en-US" altLang="ja-JP" sz="1400" dirty="0" smtClean="0">
              <a:solidFill>
                <a:srgbClr val="0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sz="1400" dirty="0" smtClean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が</a:t>
            </a:r>
            <a:r>
              <a:rPr lang="ja-JP" altLang="en-US" sz="1400" dirty="0" smtClean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投網を打って</a:t>
            </a:r>
            <a:r>
              <a:rPr lang="ja-JP" altLang="en-US" sz="1400" dirty="0" smtClean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、</a:t>
            </a:r>
            <a:r>
              <a:rPr lang="ja-JP" altLang="en-US" sz="1400" dirty="0" smtClean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楽しい</a:t>
            </a:r>
            <a:r>
              <a:rPr lang="ja-JP" altLang="en-US" sz="1400" dirty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魚</a:t>
            </a:r>
            <a:r>
              <a:rPr lang="ja-JP" altLang="en-US" sz="1400" dirty="0" smtClean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の</a:t>
            </a:r>
            <a:endParaRPr lang="en-US" altLang="ja-JP" sz="1400" dirty="0" smtClean="0">
              <a:solidFill>
                <a:srgbClr val="0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sz="1400" dirty="0" smtClean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お話</a:t>
            </a:r>
            <a:r>
              <a:rPr lang="ja-JP" altLang="en-US" sz="1400" dirty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をしてくれるよ！</a:t>
            </a:r>
            <a:endParaRPr lang="ja-JP" altLang="en-US" dirty="0"/>
          </a:p>
        </p:txBody>
      </p:sp>
      <p:sp>
        <p:nvSpPr>
          <p:cNvPr id="13328" name="Text Box 26"/>
          <p:cNvSpPr txBox="1">
            <a:spLocks noChangeArrowheads="1"/>
          </p:cNvSpPr>
          <p:nvPr/>
        </p:nvSpPr>
        <p:spPr bwMode="auto">
          <a:xfrm>
            <a:off x="1320800" y="6883400"/>
            <a:ext cx="7624763" cy="503238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</p:spPr>
        <p:txBody>
          <a:bodyPr lIns="36576" tIns="36576" rIns="36576" bIns="36576"/>
          <a:lstStyle/>
          <a:p>
            <a:r>
              <a:rPr lang="ja-JP" altLang="en-US" sz="2600" b="1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</a:rPr>
              <a:t>主催：</a:t>
            </a:r>
            <a:r>
              <a:rPr lang="en-US" altLang="ja-JP" sz="2600" b="1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</a:rPr>
              <a:t>NPO</a:t>
            </a:r>
            <a:r>
              <a:rPr lang="ja-JP" altLang="en-US" sz="2600" b="1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</a:rPr>
              <a:t>法人エコロジー夢企画</a:t>
            </a:r>
            <a:endParaRPr lang="ja-JP" altLang="en-US"/>
          </a:p>
        </p:txBody>
      </p:sp>
      <p:pic>
        <p:nvPicPr>
          <p:cNvPr id="13329" name="図 20" descr="P1010495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2650" y="4500563"/>
            <a:ext cx="2232025" cy="16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0" name="図 21" descr="エコゆめ探検隊２００９ 063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38863" y="3205163"/>
            <a:ext cx="4321175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6354763" y="2916238"/>
            <a:ext cx="3600450" cy="25241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pPr>
              <a:defRPr/>
            </a:pPr>
            <a:r>
              <a:rPr lang="ja-JP" altLang="en-US" b="1" dirty="0">
                <a:solidFill>
                  <a:srgbClr val="000000"/>
                </a:solidFill>
                <a:latin typeface="ＭＳ Ｐゴシック" charset="-128"/>
              </a:rPr>
              <a:t>　　　　　　　</a:t>
            </a:r>
            <a:endParaRPr lang="en-US" altLang="ja-JP" sz="1200" dirty="0">
              <a:solidFill>
                <a:srgbClr val="000000"/>
              </a:solidFill>
              <a:latin typeface="ＭＳ Ｐゴシック" charset="-128"/>
            </a:endParaRPr>
          </a:p>
          <a:p>
            <a:pPr>
              <a:defRPr/>
            </a:pPr>
            <a:r>
              <a:rPr lang="ja-JP" altLang="en-US" sz="1200" dirty="0">
                <a:solidFill>
                  <a:srgbClr val="000000"/>
                </a:solidFill>
                <a:latin typeface="ＭＳ Ｐゴシック" charset="-128"/>
              </a:rPr>
              <a:t>　　    </a:t>
            </a:r>
            <a:endParaRPr lang="ja-JP" altLang="en-US" dirty="0"/>
          </a:p>
        </p:txBody>
      </p:sp>
      <p:sp>
        <p:nvSpPr>
          <p:cNvPr id="13332" name="正方形/長方形 23"/>
          <p:cNvSpPr>
            <a:spLocks noChangeArrowheads="1"/>
          </p:cNvSpPr>
          <p:nvPr/>
        </p:nvSpPr>
        <p:spPr bwMode="auto">
          <a:xfrm>
            <a:off x="6138863" y="6948488"/>
            <a:ext cx="2808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1">
                <a:solidFill>
                  <a:srgbClr val="000000"/>
                </a:solidFill>
                <a:latin typeface="ＭＳ Ｐゴシック" charset="-128"/>
              </a:rPr>
              <a:t>　</a:t>
            </a:r>
            <a:r>
              <a:rPr lang="en-US" altLang="ja-JP" b="1">
                <a:solidFill>
                  <a:srgbClr val="000000"/>
                </a:solidFill>
                <a:latin typeface="ＭＳ Ｐゴシック" charset="-128"/>
                <a:hlinkClick r:id="rId6"/>
              </a:rPr>
              <a:t>http://www.ecoyume.net</a:t>
            </a:r>
            <a:endParaRPr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234132" y="3276575"/>
            <a:ext cx="53467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b="1" dirty="0" smtClean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周辺生物ガイドブックもらって</a:t>
            </a:r>
            <a:endParaRPr lang="en-US" altLang="ja-JP" b="1" dirty="0" smtClean="0">
              <a:solidFill>
                <a:srgbClr val="000000"/>
              </a:solidFill>
              <a:latin typeface="HG創英角ﾎﾟｯﾌﾟ体" pitchFamily="49" charset="-128"/>
              <a:ea typeface="HG創英角ﾎﾟｯﾌﾟ体" pitchFamily="49" charset="-128"/>
            </a:endParaRPr>
          </a:p>
          <a:p>
            <a:r>
              <a:rPr lang="ja-JP" altLang="en-US" b="1" dirty="0" smtClean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　投網</a:t>
            </a:r>
            <a:r>
              <a:rPr lang="ja-JP" altLang="en-US" b="1" dirty="0" smtClean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にかかった魚を調べよう！　</a:t>
            </a:r>
          </a:p>
          <a:p>
            <a:r>
              <a:rPr lang="ja-JP" altLang="en-US" b="1" dirty="0" smtClean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　飛んでいるギンヤンマを観察して見よう！　　　　　　　　　　　　　　　　　　　　　　　　　　　　　　　　　　　　　　　　　　　　　　　　　　　　　　　　　　　</a:t>
            </a:r>
          </a:p>
          <a:p>
            <a:r>
              <a:rPr lang="ja-JP" altLang="en-US" b="1" dirty="0" smtClean="0">
                <a:solidFill>
                  <a:srgbClr val="000000"/>
                </a:solidFill>
                <a:latin typeface="HGSｺﾞｼｯｸM" pitchFamily="50" charset="-128"/>
                <a:ea typeface="HGSｺﾞｼｯｸM" pitchFamily="50" charset="-128"/>
              </a:rPr>
              <a:t>　</a:t>
            </a:r>
            <a:r>
              <a:rPr lang="ja-JP" altLang="en-US" b="1" dirty="0" smtClean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カモもあそびにくるよ！</a:t>
            </a:r>
            <a:r>
              <a:rPr lang="ja-JP" altLang="en-US" b="1" dirty="0" smtClean="0">
                <a:solidFill>
                  <a:srgbClr val="000000"/>
                </a:solidFill>
                <a:latin typeface="HGSｺﾞｼｯｸM" pitchFamily="50" charset="-128"/>
                <a:ea typeface="HGSｺﾞｼｯｸM" pitchFamily="50" charset="-128"/>
              </a:rPr>
              <a:t>　</a:t>
            </a:r>
            <a:endParaRPr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96" name="Group 36"/>
          <p:cNvGraphicFramePr>
            <a:graphicFrameLocks noGrp="1"/>
          </p:cNvGraphicFramePr>
          <p:nvPr/>
        </p:nvGraphicFramePr>
        <p:xfrm>
          <a:off x="6210300" y="252413"/>
          <a:ext cx="4320976" cy="5111750"/>
        </p:xfrm>
        <a:graphic>
          <a:graphicData uri="http://schemas.openxmlformats.org/drawingml/2006/table">
            <a:tbl>
              <a:tblPr/>
              <a:tblGrid>
                <a:gridCol w="4320976"/>
              </a:tblGrid>
              <a:tr h="5111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＜交通＞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桑袋ビオロープ公園へ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　　　　・東武伊勢崎線谷塚駅から花畑桑袋団地行きバス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で６分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位、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　　　　　「保育所前」下車、徒歩</a:t>
                      </a:r>
                      <a:r>
                        <a:rPr kumimoji="1" lang="ja-JP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5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分（日曜日　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９時２６分、４６分発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）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大曽根</a:t>
                      </a: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ビオトープへ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　　　　綾瀬駅西口から八潮市役所行きバス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で１５分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「関屋」下車</a:t>
                      </a:r>
                      <a:r>
                        <a:rPr kumimoji="1" lang="ja-JP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2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分　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　　　　　（日曜日　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１１：５７、１２：１１発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）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0" name="Rectangle 23"/>
          <p:cNvSpPr>
            <a:spLocks noChangeArrowheads="1"/>
          </p:cNvSpPr>
          <p:nvPr/>
        </p:nvSpPr>
        <p:spPr bwMode="auto">
          <a:xfrm>
            <a:off x="223838" y="252413"/>
            <a:ext cx="5832475" cy="70564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81" name="Text Box 27"/>
          <p:cNvSpPr txBox="1">
            <a:spLocks noChangeArrowheads="1"/>
          </p:cNvSpPr>
          <p:nvPr/>
        </p:nvSpPr>
        <p:spPr bwMode="auto">
          <a:xfrm>
            <a:off x="6210300" y="5430838"/>
            <a:ext cx="4320976" cy="870073"/>
          </a:xfrm>
          <a:prstGeom prst="rect">
            <a:avLst/>
          </a:prstGeom>
          <a:noFill/>
          <a:ln w="22225" algn="in">
            <a:solidFill>
              <a:srgbClr val="000000"/>
            </a:solidFill>
            <a:miter lim="800000"/>
            <a:headEnd/>
            <a:tailEnd/>
          </a:ln>
        </p:spPr>
        <p:txBody>
          <a:bodyPr lIns="36576" tIns="36576" rIns="36576" bIns="36576"/>
          <a:lstStyle/>
          <a:p>
            <a:r>
              <a:rPr lang="ja-JP" altLang="en-US" sz="1200" dirty="0" smtClean="0">
                <a:solidFill>
                  <a:srgbClr val="000000"/>
                </a:solidFill>
                <a:latin typeface="ＭＳ Ｐゴシック" charset="-128"/>
              </a:rPr>
              <a:t>年間</a:t>
            </a:r>
            <a:r>
              <a:rPr lang="ja-JP" altLang="en-US" sz="1200" dirty="0">
                <a:solidFill>
                  <a:srgbClr val="000000"/>
                </a:solidFill>
                <a:latin typeface="ＭＳ Ｐゴシック" charset="-128"/>
              </a:rPr>
              <a:t>協賛：あだち女性異業種交流会風大地・ </a:t>
            </a:r>
            <a:r>
              <a:rPr lang="en-US" altLang="ja-JP" sz="1200" dirty="0">
                <a:solidFill>
                  <a:srgbClr val="000000"/>
                </a:solidFill>
                <a:latin typeface="ＭＳ Ｐゴシック" charset="-128"/>
              </a:rPr>
              <a:t>(㈱</a:t>
            </a:r>
            <a:r>
              <a:rPr lang="ja-JP" altLang="en-US" sz="1200" dirty="0">
                <a:solidFill>
                  <a:srgbClr val="000000"/>
                </a:solidFill>
                <a:latin typeface="ＭＳ Ｐゴシック" charset="-128"/>
              </a:rPr>
              <a:t>トミテック　</a:t>
            </a:r>
            <a:endParaRPr lang="en-US" altLang="ja-JP" sz="1200" dirty="0" smtClean="0">
              <a:solidFill>
                <a:srgbClr val="000000"/>
              </a:solidFill>
              <a:latin typeface="ＭＳ Ｐゴシック" charset="-128"/>
            </a:endParaRPr>
          </a:p>
          <a:p>
            <a:r>
              <a:rPr lang="ja-JP" altLang="en-US" sz="1200" dirty="0" smtClean="0">
                <a:solidFill>
                  <a:srgbClr val="000000"/>
                </a:solidFill>
                <a:latin typeface="ＭＳ Ｐゴシック" charset="-128"/>
              </a:rPr>
              <a:t>　　　　　　　</a:t>
            </a:r>
            <a:r>
              <a:rPr lang="en-US" altLang="ja-JP" sz="1200" dirty="0" smtClean="0">
                <a:solidFill>
                  <a:srgbClr val="000000"/>
                </a:solidFill>
                <a:latin typeface="ＭＳ Ｐゴシック" charset="-128"/>
              </a:rPr>
              <a:t>MUM</a:t>
            </a:r>
            <a:r>
              <a:rPr lang="ja-JP" altLang="en-US" sz="1200" dirty="0" smtClean="0">
                <a:solidFill>
                  <a:srgbClr val="000000"/>
                </a:solidFill>
                <a:latin typeface="ＭＳ Ｐゴシック" charset="-128"/>
              </a:rPr>
              <a:t>　・　</a:t>
            </a:r>
            <a:r>
              <a:rPr lang="ja-JP" altLang="en-US" sz="1200" dirty="0" err="1" smtClean="0">
                <a:solidFill>
                  <a:srgbClr val="000000"/>
                </a:solidFill>
                <a:latin typeface="ＭＳ Ｐゴシック" charset="-128"/>
              </a:rPr>
              <a:t>ぷ</a:t>
            </a:r>
            <a:r>
              <a:rPr lang="ja-JP" altLang="en-US" sz="1200" dirty="0" smtClean="0">
                <a:solidFill>
                  <a:srgbClr val="000000"/>
                </a:solidFill>
                <a:latin typeface="ＭＳ Ｐゴシック" charset="-128"/>
              </a:rPr>
              <a:t>らちなくら</a:t>
            </a:r>
            <a:r>
              <a:rPr lang="ja-JP" altLang="en-US" sz="1200" dirty="0" err="1" smtClean="0">
                <a:solidFill>
                  <a:srgbClr val="000000"/>
                </a:solidFill>
                <a:latin typeface="ＭＳ Ｐゴシック" charset="-128"/>
              </a:rPr>
              <a:t>ぶ</a:t>
            </a:r>
            <a:r>
              <a:rPr lang="ja-JP" altLang="en-US" sz="1200" dirty="0">
                <a:solidFill>
                  <a:srgbClr val="000000"/>
                </a:solidFill>
                <a:latin typeface="ＭＳ Ｐゴシック" charset="-128"/>
              </a:rPr>
              <a:t>　</a:t>
            </a:r>
          </a:p>
          <a:p>
            <a:r>
              <a:rPr lang="ja-JP" altLang="en-US" sz="1200" dirty="0">
                <a:solidFill>
                  <a:srgbClr val="000000"/>
                </a:solidFill>
                <a:latin typeface="ＭＳ Ｐゴシック" charset="-128"/>
              </a:rPr>
              <a:t>協力：三菱</a:t>
            </a:r>
            <a:r>
              <a:rPr lang="en-US" altLang="ja-JP" sz="1200" dirty="0">
                <a:solidFill>
                  <a:srgbClr val="000000"/>
                </a:solidFill>
                <a:latin typeface="ＭＳ Ｐゴシック" charset="-128"/>
              </a:rPr>
              <a:t>UFJ </a:t>
            </a:r>
            <a:r>
              <a:rPr lang="ja-JP" altLang="en-US" sz="1200" dirty="0">
                <a:solidFill>
                  <a:srgbClr val="000000"/>
                </a:solidFill>
                <a:latin typeface="ＭＳ Ｐゴシック" charset="-128"/>
              </a:rPr>
              <a:t>東京千住中央支店　　</a:t>
            </a:r>
            <a:r>
              <a:rPr lang="ja-JP" altLang="en-US" sz="1200" dirty="0" smtClean="0">
                <a:solidFill>
                  <a:srgbClr val="000000"/>
                </a:solidFill>
                <a:latin typeface="ＭＳ Ｐゴシック" charset="-128"/>
              </a:rPr>
              <a:t>　　　　</a:t>
            </a:r>
            <a:endParaRPr lang="en-US" altLang="ja-JP" sz="1200" dirty="0" smtClean="0">
              <a:solidFill>
                <a:srgbClr val="000000"/>
              </a:solidFill>
              <a:latin typeface="ＭＳ Ｐゴシック" charset="-128"/>
            </a:endParaRPr>
          </a:p>
          <a:p>
            <a:r>
              <a:rPr lang="ja-JP" altLang="en-US" sz="1200" dirty="0" smtClean="0">
                <a:solidFill>
                  <a:srgbClr val="000000"/>
                </a:solidFill>
                <a:latin typeface="ＭＳ Ｐゴシック" charset="-128"/>
              </a:rPr>
              <a:t>後援（予定）：足立区教育委員会・八潮市教育委員会</a:t>
            </a:r>
            <a:endParaRPr lang="en-US" altLang="ja-JP" sz="1200" dirty="0" smtClean="0">
              <a:solidFill>
                <a:srgbClr val="000000"/>
              </a:solidFill>
              <a:latin typeface="ＭＳ Ｐゴシック" charset="-128"/>
            </a:endParaRPr>
          </a:p>
          <a:p>
            <a:endParaRPr lang="ja-JP" altLang="en-US" sz="1100" dirty="0">
              <a:solidFill>
                <a:srgbClr val="000000"/>
              </a:solidFill>
              <a:latin typeface="ＭＳ Ｐゴシック" charset="-128"/>
            </a:endParaRPr>
          </a:p>
          <a:p>
            <a:endParaRPr lang="ja-JP" altLang="en-US" dirty="0"/>
          </a:p>
        </p:txBody>
      </p:sp>
      <p:sp>
        <p:nvSpPr>
          <p:cNvPr id="15382" name="Text Box 29"/>
          <p:cNvSpPr txBox="1">
            <a:spLocks noChangeArrowheads="1"/>
          </p:cNvSpPr>
          <p:nvPr/>
        </p:nvSpPr>
        <p:spPr bwMode="auto">
          <a:xfrm>
            <a:off x="6210796" y="6372919"/>
            <a:ext cx="4320480" cy="904924"/>
          </a:xfrm>
          <a:prstGeom prst="rect">
            <a:avLst/>
          </a:prstGeom>
          <a:noFill/>
          <a:ln w="22225" algn="in">
            <a:solidFill>
              <a:schemeClr val="tx1"/>
            </a:solidFill>
            <a:miter lim="800000"/>
            <a:headEnd/>
            <a:tailEnd/>
          </a:ln>
        </p:spPr>
        <p:txBody>
          <a:bodyPr lIns="36576" tIns="36576" rIns="36576" bIns="36576"/>
          <a:lstStyle/>
          <a:p>
            <a:pPr algn="ctr"/>
            <a:r>
              <a:rPr lang="en-US" altLang="ja-JP" sz="1400" b="1" dirty="0" smtClean="0">
                <a:solidFill>
                  <a:srgbClr val="000000"/>
                </a:solidFill>
                <a:latin typeface="Gill Sans MT Condensed" pitchFamily="34" charset="0"/>
                <a:ea typeface="HGPｺﾞｼｯｸM" pitchFamily="50" charset="-128"/>
              </a:rPr>
              <a:t>【</a:t>
            </a:r>
            <a:r>
              <a:rPr lang="ja-JP" altLang="en-US" sz="1400" b="1" dirty="0" smtClean="0">
                <a:solidFill>
                  <a:srgbClr val="000000"/>
                </a:solidFill>
                <a:latin typeface="Gill Sans MT Condensed" pitchFamily="34" charset="0"/>
                <a:ea typeface="HGPｺﾞｼｯｸM" pitchFamily="50" charset="-128"/>
              </a:rPr>
              <a:t>申込み</a:t>
            </a:r>
            <a:r>
              <a:rPr lang="en-US" altLang="ja-JP" sz="1400" b="1" dirty="0" smtClean="0">
                <a:solidFill>
                  <a:srgbClr val="000000"/>
                </a:solidFill>
                <a:latin typeface="Gill Sans MT Condensed" pitchFamily="34" charset="0"/>
                <a:ea typeface="HGPｺﾞｼｯｸM" pitchFamily="50" charset="-128"/>
              </a:rPr>
              <a:t>】</a:t>
            </a:r>
            <a:r>
              <a:rPr lang="ja-JP" altLang="en-US" sz="1400" b="1" dirty="0" smtClean="0">
                <a:solidFill>
                  <a:srgbClr val="000000"/>
                </a:solidFill>
                <a:latin typeface="Gill Sans MT Condensed" pitchFamily="34" charset="0"/>
                <a:ea typeface="HGPｺﾞｼｯｸM" pitchFamily="50" charset="-128"/>
              </a:rPr>
              <a:t>　ＮＰＯ</a:t>
            </a:r>
            <a:r>
              <a:rPr lang="ja-JP" altLang="en-US" sz="1400" b="1" dirty="0">
                <a:solidFill>
                  <a:srgbClr val="000000"/>
                </a:solidFill>
                <a:latin typeface="Gill Sans MT Condensed" pitchFamily="34" charset="0"/>
                <a:ea typeface="HGPｺﾞｼｯｸM" pitchFamily="50" charset="-128"/>
              </a:rPr>
              <a:t>法人エコロジー夢企画</a:t>
            </a:r>
            <a:r>
              <a:rPr lang="ja-JP" altLang="en-US" sz="1400" dirty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</a:rPr>
              <a:t>代表：</a:t>
            </a:r>
            <a:r>
              <a:rPr lang="ja-JP" altLang="en-US" sz="1400" dirty="0" smtClean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</a:rPr>
              <a:t>三井</a:t>
            </a:r>
            <a:r>
              <a:rPr lang="ja-JP" altLang="en-US" sz="1400" dirty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</a:rPr>
              <a:t>　元子</a:t>
            </a:r>
            <a:endParaRPr lang="ja-JP" altLang="en-US" sz="1400" b="1" dirty="0">
              <a:solidFill>
                <a:srgbClr val="000000"/>
              </a:solidFill>
              <a:latin typeface="Gill Sans MT Condensed" pitchFamily="34" charset="0"/>
              <a:ea typeface="HGPｺﾞｼｯｸM" pitchFamily="50" charset="-128"/>
            </a:endParaRPr>
          </a:p>
          <a:p>
            <a:r>
              <a:rPr lang="ja-JP" altLang="en-US" sz="1200" dirty="0" smtClean="0">
                <a:solidFill>
                  <a:srgbClr val="000000"/>
                </a:solidFill>
                <a:latin typeface="ＭＳ Ｐゴシック" charset="-128"/>
              </a:rPr>
              <a:t>  〒</a:t>
            </a:r>
            <a:r>
              <a:rPr lang="en-US" altLang="ja-JP" sz="1200" dirty="0" smtClean="0">
                <a:solidFill>
                  <a:srgbClr val="000000"/>
                </a:solidFill>
                <a:latin typeface="ＭＳ Ｐゴシック" charset="-128"/>
              </a:rPr>
              <a:t>120-0014</a:t>
            </a:r>
            <a:r>
              <a:rPr lang="ja-JP" altLang="en-US" sz="1200" dirty="0">
                <a:solidFill>
                  <a:srgbClr val="000000"/>
                </a:solidFill>
                <a:latin typeface="ＭＳ Ｐゴシック" charset="-128"/>
              </a:rPr>
              <a:t>　足立区</a:t>
            </a:r>
            <a:r>
              <a:rPr lang="ja-JP" altLang="en-US" sz="1200" dirty="0" smtClean="0">
                <a:solidFill>
                  <a:srgbClr val="000000"/>
                </a:solidFill>
                <a:latin typeface="ＭＳ Ｐゴシック" charset="-128"/>
              </a:rPr>
              <a:t>千住中居町</a:t>
            </a:r>
            <a:r>
              <a:rPr lang="ja-JP" altLang="en-US" sz="1200" dirty="0">
                <a:solidFill>
                  <a:srgbClr val="000000"/>
                </a:solidFill>
                <a:latin typeface="ＭＳ Ｐゴシック" charset="-128"/>
              </a:rPr>
              <a:t>２０</a:t>
            </a:r>
            <a:r>
              <a:rPr lang="en-US" altLang="ja-JP" sz="1200" dirty="0">
                <a:solidFill>
                  <a:srgbClr val="000000"/>
                </a:solidFill>
                <a:latin typeface="ＭＳ Ｐゴシック" charset="-128"/>
              </a:rPr>
              <a:t>-</a:t>
            </a:r>
            <a:r>
              <a:rPr lang="ja-JP" altLang="en-US" sz="1200" dirty="0">
                <a:solidFill>
                  <a:srgbClr val="000000"/>
                </a:solidFill>
                <a:latin typeface="ＭＳ Ｐゴシック" charset="-128"/>
              </a:rPr>
              <a:t>７　スズキビル２０１</a:t>
            </a:r>
            <a:endParaRPr lang="en-US" altLang="ja-JP" sz="1200" dirty="0">
              <a:solidFill>
                <a:srgbClr val="000000"/>
              </a:solidFill>
              <a:latin typeface="ＭＳ Ｐゴシック" charset="-128"/>
            </a:endParaRPr>
          </a:p>
          <a:p>
            <a:r>
              <a:rPr lang="en-US" altLang="ja-JP" sz="1400" dirty="0" smtClean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</a:rPr>
              <a:t>  TEL</a:t>
            </a:r>
            <a:r>
              <a:rPr lang="ja-JP" altLang="en-US" sz="1400" dirty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</a:rPr>
              <a:t>・</a:t>
            </a:r>
            <a:r>
              <a:rPr lang="en-US" altLang="ja-JP" sz="1400" dirty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</a:rPr>
              <a:t>FAX</a:t>
            </a:r>
            <a:r>
              <a:rPr lang="ja-JP" altLang="en-US" sz="1400" dirty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</a:rPr>
              <a:t>　　０３</a:t>
            </a:r>
            <a:r>
              <a:rPr lang="en-US" altLang="ja-JP" sz="1400" dirty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</a:rPr>
              <a:t>-</a:t>
            </a:r>
            <a:r>
              <a:rPr lang="ja-JP" altLang="en-US" sz="1400" dirty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</a:rPr>
              <a:t>３８８６</a:t>
            </a:r>
            <a:r>
              <a:rPr lang="en-US" altLang="ja-JP" sz="1400" dirty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</a:rPr>
              <a:t>-</a:t>
            </a:r>
            <a:r>
              <a:rPr lang="ja-JP" altLang="en-US" sz="1400" dirty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</a:rPr>
              <a:t>６５５４　</a:t>
            </a:r>
            <a:r>
              <a:rPr lang="ja-JP" altLang="en-US" sz="1200" dirty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</a:rPr>
              <a:t>（０９０</a:t>
            </a:r>
            <a:r>
              <a:rPr lang="en-US" altLang="ja-JP" sz="1200" dirty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</a:rPr>
              <a:t>-</a:t>
            </a:r>
            <a:r>
              <a:rPr lang="ja-JP" altLang="en-US" sz="1200" dirty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</a:rPr>
              <a:t>２９０５</a:t>
            </a:r>
            <a:r>
              <a:rPr lang="en-US" altLang="ja-JP" sz="1200" dirty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</a:rPr>
              <a:t>-</a:t>
            </a:r>
            <a:r>
              <a:rPr lang="ja-JP" altLang="en-US" sz="1200" dirty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</a:rPr>
              <a:t>６７５４）</a:t>
            </a:r>
          </a:p>
          <a:p>
            <a:r>
              <a:rPr lang="en-US" altLang="ja-JP" sz="1400" dirty="0" smtClean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</a:rPr>
              <a:t>  E-mail</a:t>
            </a:r>
            <a:r>
              <a:rPr lang="ja-JP" altLang="en-US" sz="1400" dirty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</a:rPr>
              <a:t>： </a:t>
            </a:r>
            <a:r>
              <a:rPr lang="en-US" altLang="ja-JP" sz="1400" dirty="0" smtClean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  <a:hlinkClick r:id="rId2"/>
              </a:rPr>
              <a:t>info@ecoyume.net</a:t>
            </a:r>
            <a:r>
              <a:rPr lang="ja-JP" altLang="en-US" sz="1400" dirty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endParaRPr lang="en-US" altLang="ja-JP" sz="1400" dirty="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pic>
        <p:nvPicPr>
          <p:cNvPr id="15383" name="Picture 24" descr="ガイドブック表紙スキャ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07140" y="1980431"/>
            <a:ext cx="1008112" cy="146871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15385" name="正方形/長方形 14"/>
          <p:cNvSpPr>
            <a:spLocks noChangeArrowheads="1"/>
          </p:cNvSpPr>
          <p:nvPr/>
        </p:nvSpPr>
        <p:spPr bwMode="auto">
          <a:xfrm>
            <a:off x="233363" y="323850"/>
            <a:ext cx="59055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＜</a:t>
            </a:r>
            <a:r>
              <a:rPr lang="ja-JP" altLang="en-US" dirty="0" smtClean="0">
                <a:latin typeface="HGP創英角ｺﾞｼｯｸUB" pitchFamily="50" charset="-128"/>
                <a:ea typeface="HGP創英角ｺﾞｼｯｸUB" pitchFamily="50" charset="-128"/>
              </a:rPr>
              <a:t>７月７日</a:t>
            </a:r>
            <a:r>
              <a:rPr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（日）スケジュール＞　</a:t>
            </a:r>
            <a:endParaRPr lang="en-US" altLang="ja-JP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1200" dirty="0">
                <a:latin typeface="HGP創英角ｺﾞｼｯｸUB" pitchFamily="50" charset="-128"/>
                <a:ea typeface="HGP創英角ｺﾞｼｯｸUB" pitchFamily="50" charset="-128"/>
              </a:rPr>
              <a:t>　　　　　　　　　　　　　　　　　　　</a:t>
            </a:r>
            <a:r>
              <a:rPr lang="ja-JP" altLang="en-US" sz="1200" dirty="0"/>
              <a:t>（小雨決行、大雨の場合は</a:t>
            </a:r>
            <a:r>
              <a:rPr lang="ja-JP" altLang="en-US" sz="1200" dirty="0" smtClean="0"/>
              <a:t>７月１４日</a:t>
            </a:r>
            <a:r>
              <a:rPr lang="en-US" altLang="ja-JP" sz="1200" dirty="0"/>
              <a:t>(</a:t>
            </a:r>
            <a:r>
              <a:rPr lang="ja-JP" altLang="en-US" sz="1200" dirty="0"/>
              <a:t>日）に振り替え）</a:t>
            </a:r>
            <a:br>
              <a:rPr lang="ja-JP" altLang="en-US" sz="1200" dirty="0"/>
            </a:br>
            <a:r>
              <a:rPr lang="ja-JP" altLang="en-US" sz="1400" dirty="0"/>
              <a:t>１０：１５～　受付　桑袋ビオトープ公園　参加費： ５００円</a:t>
            </a:r>
            <a:r>
              <a:rPr lang="ja-JP" altLang="ja-JP" sz="1400" dirty="0"/>
              <a:t>(</a:t>
            </a:r>
            <a:r>
              <a:rPr lang="ja-JP" altLang="en-US" sz="1400" dirty="0"/>
              <a:t>保険料・含む） </a:t>
            </a:r>
            <a:br>
              <a:rPr lang="ja-JP" altLang="en-US" sz="1400" dirty="0"/>
            </a:br>
            <a:r>
              <a:rPr lang="ja-JP" altLang="en-US" sz="1400" dirty="0"/>
              <a:t>１０：３０～　開会</a:t>
            </a:r>
            <a:br>
              <a:rPr lang="ja-JP" altLang="en-US" sz="1400" dirty="0"/>
            </a:br>
            <a:r>
              <a:rPr lang="ja-JP" altLang="en-US" sz="1400" dirty="0"/>
              <a:t>１０：３５～　昆虫を見つけよう</a:t>
            </a:r>
            <a:br>
              <a:rPr lang="ja-JP" altLang="en-US" sz="1400" dirty="0"/>
            </a:br>
            <a:r>
              <a:rPr lang="ja-JP" altLang="en-US" sz="1400" dirty="0"/>
              <a:t>　　　　　　　　　</a:t>
            </a:r>
            <a:r>
              <a:rPr lang="ja-JP" altLang="en-US" sz="1400" dirty="0" smtClean="0"/>
              <a:t>　</a:t>
            </a:r>
            <a:r>
              <a:rPr lang="ja-JP" altLang="en-US" sz="1400" dirty="0"/>
              <a:t>　土岐先生が</a:t>
            </a:r>
            <a:r>
              <a:rPr lang="ja-JP" altLang="en-US" sz="1400" dirty="0" smtClean="0"/>
              <a:t>解説</a:t>
            </a:r>
            <a:r>
              <a:rPr lang="ja-JP" altLang="en-US" sz="1400" dirty="0"/>
              <a:t/>
            </a:r>
            <a:br>
              <a:rPr lang="ja-JP" altLang="en-US" sz="1400" dirty="0"/>
            </a:br>
            <a:r>
              <a:rPr lang="ja-JP" altLang="en-US" sz="1400" dirty="0"/>
              <a:t>１１：３０～　お弁当</a:t>
            </a:r>
            <a:r>
              <a:rPr lang="ja-JP" altLang="en-US" sz="1400" dirty="0" smtClean="0"/>
              <a:t>タイム</a:t>
            </a:r>
            <a:endParaRPr lang="ja-JP" altLang="en-US" sz="1400" dirty="0"/>
          </a:p>
          <a:p>
            <a:r>
              <a:rPr lang="ja-JP" altLang="en-US" sz="1400" dirty="0"/>
              <a:t>１２：００～　徒歩で大曽根ビオトープへ</a:t>
            </a:r>
            <a:r>
              <a:rPr lang="ja-JP" altLang="en-US" sz="1400" dirty="0" smtClean="0"/>
              <a:t>移動</a:t>
            </a:r>
            <a:endParaRPr lang="ja-JP" altLang="en-US" sz="1400" dirty="0"/>
          </a:p>
          <a:p>
            <a:r>
              <a:rPr lang="ja-JP" altLang="en-US" sz="1400" dirty="0"/>
              <a:t>１２：３０～　大曽根ビオトープの魚と昆虫調べ</a:t>
            </a:r>
          </a:p>
          <a:p>
            <a:r>
              <a:rPr lang="ja-JP" altLang="en-US" sz="1400" dirty="0" smtClean="0"/>
              <a:t>１３：３０</a:t>
            </a:r>
            <a:r>
              <a:rPr lang="ja-JP" altLang="en-US" sz="1400" dirty="0"/>
              <a:t>～</a:t>
            </a:r>
            <a:r>
              <a:rPr lang="ja-JP" altLang="en-US" sz="1400"/>
              <a:t>　</a:t>
            </a:r>
            <a:r>
              <a:rPr lang="ja-JP" altLang="en-US" sz="1400" smtClean="0"/>
              <a:t>山崎充</a:t>
            </a:r>
            <a:r>
              <a:rPr lang="ja-JP" altLang="en-US" sz="1400" dirty="0"/>
              <a:t>哲</a:t>
            </a:r>
            <a:r>
              <a:rPr lang="ja-JP" altLang="en-US" sz="1400" dirty="0" smtClean="0"/>
              <a:t>さんの投網で魚を採集</a:t>
            </a:r>
            <a:endParaRPr lang="en-US" altLang="ja-JP" sz="1400" dirty="0" smtClean="0"/>
          </a:p>
          <a:p>
            <a:r>
              <a:rPr lang="ja-JP" altLang="en-US" sz="1400" dirty="0" smtClean="0"/>
              <a:t>　　　　　　　　観察し一番好きな魚</a:t>
            </a:r>
            <a:r>
              <a:rPr lang="ja-JP" altLang="en-US" sz="1400" dirty="0"/>
              <a:t>の絵を</a:t>
            </a:r>
            <a:r>
              <a:rPr lang="ja-JP" altLang="en-US" sz="1400" dirty="0" smtClean="0"/>
              <a:t>書こう！</a:t>
            </a:r>
            <a:endParaRPr lang="ja-JP" altLang="en-US" sz="1400" dirty="0"/>
          </a:p>
          <a:p>
            <a:r>
              <a:rPr lang="ja-JP" altLang="en-US" sz="1400" dirty="0"/>
              <a:t>１５：３０～　閉会</a:t>
            </a:r>
          </a:p>
          <a:p>
            <a:r>
              <a:rPr lang="ja-JP" altLang="en-US" sz="1400" dirty="0"/>
              <a:t> </a:t>
            </a:r>
            <a:r>
              <a:rPr lang="ja-JP" altLang="ja-JP" sz="1400" dirty="0"/>
              <a:t>※</a:t>
            </a:r>
            <a:r>
              <a:rPr lang="ja-JP" altLang="en-US" sz="1400" dirty="0"/>
              <a:t>小学校低学年は、保護者同伴</a:t>
            </a:r>
            <a:br>
              <a:rPr lang="ja-JP" altLang="en-US" sz="1400" dirty="0"/>
            </a:br>
            <a:endParaRPr lang="en-US" altLang="ja-JP" sz="1400" dirty="0" smtClean="0"/>
          </a:p>
          <a:p>
            <a:r>
              <a:rPr lang="ja-JP" altLang="en-US" sz="1400" b="1" dirty="0" smtClean="0"/>
              <a:t>＜服装＞　</a:t>
            </a:r>
            <a:r>
              <a:rPr lang="ja-JP" altLang="en-US" sz="1400" dirty="0" smtClean="0"/>
              <a:t>薄手の長袖・長ズボン・汚れても良いクツ・帽子</a:t>
            </a:r>
            <a:endParaRPr lang="en-US" altLang="ja-JP" sz="1400" dirty="0" smtClean="0"/>
          </a:p>
          <a:p>
            <a:r>
              <a:rPr lang="ja-JP" altLang="en-US" sz="1400" b="1" dirty="0" smtClean="0"/>
              <a:t>＜</a:t>
            </a:r>
            <a:r>
              <a:rPr lang="ja-JP" altLang="en-US" sz="1400" b="1" dirty="0"/>
              <a:t>持ち物＞</a:t>
            </a:r>
            <a:r>
              <a:rPr lang="en-US" altLang="ja-JP" sz="1400" b="1" dirty="0"/>
              <a:t/>
            </a:r>
            <a:br>
              <a:rPr lang="en-US" altLang="ja-JP" sz="1400" b="1" dirty="0"/>
            </a:br>
            <a:r>
              <a:rPr lang="ja-JP" altLang="en-US" sz="1400" dirty="0" smtClean="0"/>
              <a:t>昆虫採集用</a:t>
            </a:r>
            <a:r>
              <a:rPr lang="ja-JP" altLang="en-US" sz="1400" dirty="0"/>
              <a:t>アミ・虫か</a:t>
            </a:r>
            <a:r>
              <a:rPr lang="ja-JP" altLang="en-US" sz="1400" dirty="0" err="1" smtClean="0"/>
              <a:t>ご</a:t>
            </a:r>
            <a:r>
              <a:rPr lang="ja-JP" altLang="en-US" sz="1400" dirty="0" smtClean="0"/>
              <a:t>（名前を書いてきてね）</a:t>
            </a:r>
            <a:r>
              <a:rPr lang="en-US" altLang="ja-JP" sz="1400" b="1" dirty="0"/>
              <a:t/>
            </a:r>
            <a:br>
              <a:rPr lang="en-US" altLang="ja-JP" sz="1400" b="1" dirty="0"/>
            </a:br>
            <a:r>
              <a:rPr lang="ja-JP" altLang="en-US" sz="1400" b="1" dirty="0" smtClean="0"/>
              <a:t>お弁当・</a:t>
            </a:r>
            <a:r>
              <a:rPr lang="ja-JP" altLang="en-US" sz="1400" dirty="0" smtClean="0"/>
              <a:t>飲み物・タオル・着替え</a:t>
            </a:r>
            <a:r>
              <a:rPr lang="ja-JP" altLang="en-US" sz="1400" dirty="0"/>
              <a:t>・</a:t>
            </a:r>
            <a:r>
              <a:rPr lang="ja-JP" altLang="en-US" sz="1400" dirty="0" smtClean="0"/>
              <a:t>はきかえ用クツ</a:t>
            </a:r>
            <a:endParaRPr lang="en-US" altLang="ja-JP" sz="1400" dirty="0" smtClean="0"/>
          </a:p>
          <a:p>
            <a:endParaRPr lang="en-US" altLang="ja-JP" sz="1400" b="1" dirty="0" smtClean="0"/>
          </a:p>
          <a:p>
            <a:r>
              <a:rPr lang="ja-JP" altLang="en-US" sz="1400" b="1" dirty="0" smtClean="0"/>
              <a:t>＜今後</a:t>
            </a:r>
            <a:r>
              <a:rPr lang="ja-JP" altLang="en-US" sz="1400" b="1" dirty="0"/>
              <a:t>の予定＞　</a:t>
            </a:r>
            <a:r>
              <a:rPr lang="en-US" altLang="ja-JP" sz="1200" b="1" dirty="0"/>
              <a:t/>
            </a:r>
            <a:br>
              <a:rPr lang="en-US" altLang="ja-JP" sz="1200" b="1" dirty="0"/>
            </a:br>
            <a:r>
              <a:rPr lang="ja-JP" altLang="en-US" sz="1200" b="1" dirty="0">
                <a:latin typeface="ＭＳ Ｐゴシック" charset="-128"/>
              </a:rPr>
              <a:t>・１０月１９日</a:t>
            </a:r>
            <a:r>
              <a:rPr lang="ja-JP" altLang="ja-JP" sz="1200" b="1" dirty="0">
                <a:latin typeface="ＭＳ Ｐゴシック" charset="-128"/>
              </a:rPr>
              <a:t>(</a:t>
            </a:r>
            <a:r>
              <a:rPr lang="ja-JP" altLang="en-US" sz="1200" b="1" dirty="0">
                <a:latin typeface="ＭＳ Ｐゴシック" charset="-128"/>
              </a:rPr>
              <a:t>土）１５</a:t>
            </a:r>
            <a:r>
              <a:rPr lang="ja-JP" altLang="ja-JP" sz="1200" b="1" dirty="0">
                <a:latin typeface="ＭＳ Ｐゴシック" charset="-128"/>
              </a:rPr>
              <a:t>:</a:t>
            </a:r>
            <a:r>
              <a:rPr lang="ja-JP" altLang="en-US" sz="1200" b="1" dirty="0">
                <a:latin typeface="ＭＳ Ｐゴシック" charset="-128"/>
              </a:rPr>
              <a:t>００～１８：００</a:t>
            </a:r>
          </a:p>
          <a:p>
            <a:r>
              <a:rPr lang="ja-JP" altLang="en-US" sz="1200" b="1" dirty="0">
                <a:latin typeface="ＭＳ Ｐゴシック" charset="-128"/>
              </a:rPr>
              <a:t>　</a:t>
            </a:r>
            <a:r>
              <a:rPr lang="ja-JP" altLang="en-US" sz="1200" b="1" dirty="0" smtClean="0">
                <a:latin typeface="ＭＳ Ｐゴシック" charset="-128"/>
              </a:rPr>
              <a:t>　　大曽根</a:t>
            </a:r>
            <a:r>
              <a:rPr lang="ja-JP" altLang="en-US" sz="1200" b="1" dirty="0">
                <a:latin typeface="ＭＳ Ｐゴシック" charset="-128"/>
              </a:rPr>
              <a:t>ビオトープ　お月見コンサート</a:t>
            </a:r>
            <a:r>
              <a:rPr lang="ja-JP" altLang="en-US" sz="1200" dirty="0">
                <a:latin typeface="ＭＳ Ｐゴシック" charset="-128"/>
              </a:rPr>
              <a:t>　</a:t>
            </a:r>
            <a:r>
              <a:rPr lang="ja-JP" altLang="en-US" sz="1200" dirty="0" smtClean="0">
                <a:latin typeface="ＭＳ Ｐゴシック" charset="-128"/>
              </a:rPr>
              <a:t>　　　　　</a:t>
            </a:r>
            <a:endParaRPr lang="en-US" altLang="ja-JP" sz="1200" dirty="0" smtClean="0">
              <a:latin typeface="ＭＳ Ｐゴシック" charset="-128"/>
            </a:endParaRPr>
          </a:p>
          <a:p>
            <a:r>
              <a:rPr lang="ja-JP" altLang="en-US" sz="1200" dirty="0" smtClean="0">
                <a:latin typeface="ＭＳ Ｐゴシック" charset="-128"/>
              </a:rPr>
              <a:t>・</a:t>
            </a:r>
            <a:r>
              <a:rPr lang="ja-JP" altLang="en-US" sz="1200" b="1" dirty="0">
                <a:latin typeface="ＭＳ Ｐゴシック" charset="-128"/>
              </a:rPr>
              <a:t>１０月２６・２７日　　</a:t>
            </a:r>
            <a:r>
              <a:rPr lang="en-US" altLang="ja-JP" sz="1200" b="1" dirty="0">
                <a:latin typeface="ＭＳ Ｐゴシック" charset="-128"/>
              </a:rPr>
              <a:t>(</a:t>
            </a:r>
            <a:r>
              <a:rPr lang="ja-JP" altLang="en-US" sz="1200" b="1" dirty="0">
                <a:latin typeface="ＭＳ Ｐゴシック" charset="-128"/>
              </a:rPr>
              <a:t>土・日）</a:t>
            </a:r>
            <a:r>
              <a:rPr lang="ja-JP" altLang="en-US" sz="1200" dirty="0">
                <a:latin typeface="ＭＳ Ｐゴシック" charset="-128"/>
              </a:rPr>
              <a:t>　　</a:t>
            </a:r>
            <a:r>
              <a:rPr lang="en-US" altLang="ja-JP" sz="1200" dirty="0">
                <a:latin typeface="ＭＳ Ｐゴシック" charset="-128"/>
              </a:rPr>
              <a:t/>
            </a:r>
            <a:br>
              <a:rPr lang="en-US" altLang="ja-JP" sz="1200" dirty="0">
                <a:latin typeface="ＭＳ Ｐゴシック" charset="-128"/>
              </a:rPr>
            </a:br>
            <a:r>
              <a:rPr lang="ja-JP" altLang="en-US" sz="1200" dirty="0">
                <a:latin typeface="ＭＳ Ｐゴシック" charset="-128"/>
              </a:rPr>
              <a:t>　　　足立区環境</a:t>
            </a:r>
            <a:r>
              <a:rPr lang="ja-JP" altLang="en-US" sz="1200" dirty="0" smtClean="0">
                <a:latin typeface="ＭＳ Ｐゴシック" charset="-128"/>
              </a:rPr>
              <a:t>フェア出展</a:t>
            </a:r>
            <a:r>
              <a:rPr lang="en-US" altLang="ja-JP" sz="1200" dirty="0">
                <a:latin typeface="ＭＳ Ｐゴシック" charset="-128"/>
              </a:rPr>
              <a:t>(</a:t>
            </a:r>
            <a:r>
              <a:rPr lang="ja-JP" altLang="en-US" sz="1200" dirty="0">
                <a:latin typeface="ＭＳ Ｐゴシック" charset="-128"/>
              </a:rPr>
              <a:t>足立区役所</a:t>
            </a:r>
            <a:r>
              <a:rPr lang="ja-JP" altLang="en-US" sz="1200" dirty="0" smtClean="0">
                <a:latin typeface="ＭＳ Ｐゴシック" charset="-128"/>
              </a:rPr>
              <a:t>）</a:t>
            </a:r>
            <a:r>
              <a:rPr lang="ja-JP" altLang="en-US" sz="1400" dirty="0" smtClean="0">
                <a:latin typeface="ＭＳ Ｐゴシック" charset="-128"/>
              </a:rPr>
              <a:t>　</a:t>
            </a:r>
            <a:endParaRPr lang="en-US" altLang="ja-JP" sz="1400" dirty="0" smtClean="0">
              <a:latin typeface="ＭＳ Ｐゴシック" charset="-128"/>
            </a:endParaRPr>
          </a:p>
          <a:p>
            <a:r>
              <a:rPr lang="ja-JP" altLang="en-US" sz="1400" dirty="0" smtClean="0">
                <a:latin typeface="ＭＳ Ｐゴシック" charset="-128"/>
              </a:rPr>
              <a:t>　　　　　　　　　　　　　　　　　　　　　　　　　　　　</a:t>
            </a:r>
            <a:r>
              <a:rPr lang="ja-JP" altLang="en-US" sz="1400" dirty="0" smtClean="0">
                <a:latin typeface="ＭＳ Ｐゴシック" charset="-128"/>
              </a:rPr>
              <a:t>　　</a:t>
            </a:r>
            <a:r>
              <a:rPr lang="ja-JP" altLang="en-US" sz="1400" dirty="0" smtClean="0">
                <a:latin typeface="ＭＳ Ｐゴシック" charset="-128"/>
              </a:rPr>
              <a:t>　</a:t>
            </a:r>
            <a:r>
              <a:rPr lang="ja-JP" altLang="en-US" sz="1000" dirty="0" smtClean="0">
                <a:latin typeface="ＭＳ Ｐゴシック" charset="-128"/>
              </a:rPr>
              <a:t>（</a:t>
            </a:r>
            <a:r>
              <a:rPr lang="ja-JP" altLang="en-US" sz="1000" dirty="0" smtClean="0">
                <a:latin typeface="ＭＳ Ｐゴシック" charset="-128"/>
              </a:rPr>
              <a:t>バ</a:t>
            </a:r>
            <a:r>
              <a:rPr lang="ja-JP" altLang="en-US" sz="1000" dirty="0" smtClean="0">
                <a:latin typeface="ＭＳ Ｐゴシック" charset="-128"/>
              </a:rPr>
              <a:t>イオリン演奏者：</a:t>
            </a:r>
            <a:r>
              <a:rPr lang="ja-JP" altLang="en-US" sz="1000" dirty="0" smtClean="0">
                <a:latin typeface="ＭＳ Ｐゴシック" charset="-128"/>
              </a:rPr>
              <a:t>穴澤雄介さん）</a:t>
            </a:r>
            <a:endParaRPr lang="en-US" altLang="ja-JP" sz="1000" dirty="0" smtClean="0">
              <a:latin typeface="ＭＳ Ｐゴシック" charset="-128"/>
            </a:endParaRPr>
          </a:p>
          <a:p>
            <a:r>
              <a:rPr lang="ja-JP" altLang="en-US" sz="1400" dirty="0" smtClean="0">
                <a:latin typeface="ＭＳ Ｐゴシック" charset="-128"/>
              </a:rPr>
              <a:t>　　　　　　　　　　　　　　　　　　　　　　　　　　　</a:t>
            </a:r>
            <a:r>
              <a:rPr lang="en-US" altLang="ja-JP" sz="1400" dirty="0" smtClean="0">
                <a:latin typeface="ＭＳ Ｐゴシック" charset="-128"/>
              </a:rPr>
              <a:t/>
            </a:r>
            <a:br>
              <a:rPr lang="en-US" altLang="ja-JP" sz="1400" dirty="0" smtClean="0">
                <a:latin typeface="ＭＳ Ｐゴシック" charset="-128"/>
              </a:rPr>
            </a:br>
            <a:endParaRPr lang="en-US" altLang="ja-JP" sz="1400" b="1" dirty="0">
              <a:latin typeface="ＭＳ Ｐゴシック" charset="-128"/>
            </a:endParaRPr>
          </a:p>
        </p:txBody>
      </p:sp>
      <p:sp>
        <p:nvSpPr>
          <p:cNvPr id="15386" name="テキスト ボックス 15"/>
          <p:cNvSpPr txBox="1">
            <a:spLocks noChangeArrowheads="1"/>
          </p:cNvSpPr>
          <p:nvPr/>
        </p:nvSpPr>
        <p:spPr bwMode="auto">
          <a:xfrm>
            <a:off x="234132" y="5652839"/>
            <a:ext cx="5834062" cy="1641475"/>
          </a:xfrm>
          <a:prstGeom prst="rect">
            <a:avLst/>
          </a:prstGeom>
          <a:solidFill>
            <a:srgbClr val="FFFF00">
              <a:alpha val="79999"/>
            </a:srgbClr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 b="1" dirty="0" smtClean="0">
                <a:latin typeface="ＭＳ Ｐゴシック" charset="-128"/>
              </a:rPr>
              <a:t>＜</a:t>
            </a:r>
            <a:r>
              <a:rPr lang="ja-JP" altLang="en-US" sz="1400" b="1" dirty="0" smtClean="0">
                <a:latin typeface="ＭＳ Ｐゴシック" charset="-128"/>
              </a:rPr>
              <a:t>自然</a:t>
            </a:r>
            <a:r>
              <a:rPr lang="ja-JP" altLang="en-US" sz="1400" b="1" dirty="0">
                <a:latin typeface="ＭＳ Ｐゴシック" charset="-128"/>
              </a:rPr>
              <a:t>エネルギー</a:t>
            </a:r>
            <a:r>
              <a:rPr lang="ja-JP" altLang="en-US" sz="1400" b="1" dirty="0" smtClean="0">
                <a:latin typeface="ＭＳ Ｐゴシック" charset="-128"/>
              </a:rPr>
              <a:t>で東日本被災地支援</a:t>
            </a:r>
            <a:r>
              <a:rPr lang="ja-JP" altLang="en-US" sz="1600" b="1" dirty="0" smtClean="0">
                <a:latin typeface="ＭＳ Ｐゴシック" charset="-128"/>
              </a:rPr>
              <a:t>＞</a:t>
            </a:r>
            <a:endParaRPr lang="en-US" altLang="ja-JP" sz="1600" b="1" dirty="0">
              <a:latin typeface="ＭＳ Ｐゴシック" charset="-128"/>
            </a:endParaRPr>
          </a:p>
          <a:p>
            <a:r>
              <a:rPr lang="ja-JP" altLang="en-US" sz="1200" dirty="0" smtClean="0">
                <a:latin typeface="ＭＳ Ｐゴシック" charset="-128"/>
              </a:rPr>
              <a:t>　太陽熱</a:t>
            </a:r>
            <a:r>
              <a:rPr lang="ja-JP" altLang="en-US" sz="1200" dirty="0">
                <a:latin typeface="ＭＳ Ｐゴシック" charset="-128"/>
              </a:rPr>
              <a:t>温水器寄贈プログラムを実施中！　　</a:t>
            </a:r>
            <a:endParaRPr lang="en-US" altLang="ja-JP" sz="1200" dirty="0">
              <a:latin typeface="ＭＳ Ｐゴシック" charset="-128"/>
            </a:endParaRPr>
          </a:p>
          <a:p>
            <a:r>
              <a:rPr lang="ja-JP" altLang="en-US" sz="1200" dirty="0" smtClean="0">
                <a:latin typeface="ＭＳ Ｐゴシック" charset="-128"/>
              </a:rPr>
              <a:t>　皆様</a:t>
            </a:r>
            <a:r>
              <a:rPr lang="ja-JP" altLang="en-US" sz="1200" dirty="0">
                <a:latin typeface="ＭＳ Ｐゴシック" charset="-128"/>
              </a:rPr>
              <a:t>からの寄付で、</a:t>
            </a:r>
            <a:r>
              <a:rPr lang="ja-JP" altLang="en-US" sz="1200" dirty="0"/>
              <a:t>これまでに設置した</a:t>
            </a:r>
            <a:r>
              <a:rPr lang="ja-JP" altLang="en-US" sz="1200" dirty="0">
                <a:latin typeface="ＭＳ Ｐゴシック" charset="-128"/>
              </a:rPr>
              <a:t> </a:t>
            </a:r>
            <a:r>
              <a:rPr lang="ja-JP" altLang="en-US" sz="1200" dirty="0"/>
              <a:t>太陽熱温水器は</a:t>
            </a:r>
          </a:p>
          <a:p>
            <a:r>
              <a:rPr lang="ja-JP" altLang="en-US" sz="1200" dirty="0" smtClean="0"/>
              <a:t>　住田町</a:t>
            </a:r>
            <a:r>
              <a:rPr lang="ja-JP" altLang="en-US" sz="1200" dirty="0"/>
              <a:t>仮設住宅やイチゴ農家への</a:t>
            </a:r>
            <a:r>
              <a:rPr lang="ja-JP" altLang="en-US" sz="1200" dirty="0" smtClean="0"/>
              <a:t>支援を</a:t>
            </a:r>
            <a:r>
              <a:rPr lang="ja-JP" altLang="en-US" sz="1200" dirty="0"/>
              <a:t>含めて</a:t>
            </a:r>
            <a:r>
              <a:rPr lang="ja-JP" altLang="en-US" sz="1200" dirty="0" smtClean="0"/>
              <a:t>１７２基</a:t>
            </a:r>
            <a:endParaRPr lang="ja-JP" altLang="en-US" sz="1200" dirty="0"/>
          </a:p>
          <a:p>
            <a:r>
              <a:rPr lang="ja-JP" altLang="en-US" sz="1200" dirty="0" smtClean="0"/>
              <a:t>まだまだ支援は必要です。ご寄付をお願いします。</a:t>
            </a:r>
            <a:endParaRPr lang="ja-JP" altLang="en-US" sz="1200" dirty="0">
              <a:latin typeface="ＭＳ Ｐゴシック" charset="-128"/>
            </a:endParaRPr>
          </a:p>
          <a:p>
            <a:r>
              <a:rPr lang="ja-JP" altLang="en-US" b="1" dirty="0">
                <a:latin typeface="ＭＳ Ｐゴシック" charset="-128"/>
              </a:rPr>
              <a:t>　つながり・ぬくもりプロジェクト</a:t>
            </a:r>
            <a:endParaRPr lang="en-US" altLang="ja-JP" sz="1200" dirty="0">
              <a:latin typeface="ＭＳ Ｐゴシック" charset="-128"/>
            </a:endParaRPr>
          </a:p>
          <a:p>
            <a:r>
              <a:rPr lang="ja-JP" altLang="en-US" b="1" dirty="0">
                <a:latin typeface="ＭＳ Ｐゴシック" charset="-128"/>
              </a:rPr>
              <a:t>　</a:t>
            </a:r>
            <a:r>
              <a:rPr lang="ja-JP" altLang="en-US" b="1" dirty="0" smtClean="0">
                <a:latin typeface="ＭＳ Ｐゴシック" charset="-128"/>
              </a:rPr>
              <a:t>　</a:t>
            </a:r>
            <a:r>
              <a:rPr lang="en-US" altLang="ja-JP" b="1" dirty="0" smtClean="0">
                <a:latin typeface="ＭＳ Ｐゴシック" charset="-128"/>
              </a:rPr>
              <a:t>www.tunagari-nukumori.mizunet.jp</a:t>
            </a:r>
            <a:r>
              <a:rPr lang="ja-JP" altLang="ja-JP" sz="1600" b="1" dirty="0">
                <a:latin typeface="ＭＳ Ｐゴシック" charset="-128"/>
              </a:rPr>
              <a:t> </a:t>
            </a:r>
            <a:endParaRPr lang="ja-JP" altLang="en-US" sz="1600" b="1" dirty="0">
              <a:latin typeface="ＭＳ Ｐゴシック" charset="-128"/>
            </a:endParaRPr>
          </a:p>
        </p:txBody>
      </p:sp>
      <p:pic>
        <p:nvPicPr>
          <p:cNvPr id="15388" name="Picture 34" descr="ガイドブック用地図"/>
          <p:cNvPicPr>
            <a:picLocks noChangeAspect="1" noChangeArrowheads="1"/>
          </p:cNvPicPr>
          <p:nvPr/>
        </p:nvPicPr>
        <p:blipFill>
          <a:blip r:embed="rId4" cstate="print">
            <a:grayscl/>
          </a:blip>
          <a:srcRect/>
          <a:stretch>
            <a:fillRect/>
          </a:stretch>
        </p:blipFill>
        <p:spPr bwMode="auto">
          <a:xfrm>
            <a:off x="6282804" y="1980431"/>
            <a:ext cx="2859088" cy="316706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15389" name="Text Box 35"/>
          <p:cNvSpPr txBox="1">
            <a:spLocks noChangeArrowheads="1"/>
          </p:cNvSpPr>
          <p:nvPr/>
        </p:nvSpPr>
        <p:spPr bwMode="auto">
          <a:xfrm>
            <a:off x="8947100" y="3852639"/>
            <a:ext cx="1512887" cy="576262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</p:spPr>
        <p:txBody>
          <a:bodyPr lIns="36576" tIns="36576" rIns="36576" bIns="36576"/>
          <a:lstStyle/>
          <a:p>
            <a:r>
              <a:rPr lang="en-US" altLang="ja-JP" sz="1100" b="1" dirty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TOTO</a:t>
            </a:r>
            <a:r>
              <a:rPr lang="ja-JP" altLang="en-US" sz="1100" dirty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の看板を目印に</a:t>
            </a:r>
          </a:p>
          <a:p>
            <a:r>
              <a:rPr lang="ja-JP" altLang="en-US" sz="1100" dirty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左に曲がると八潮市の</a:t>
            </a:r>
          </a:p>
          <a:p>
            <a:r>
              <a:rPr lang="ja-JP" altLang="en-US" sz="1100" b="1" dirty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大曽根ビオトープ</a:t>
            </a:r>
          </a:p>
          <a:p>
            <a:endParaRPr lang="ja-JP" altLang="en-US" dirty="0"/>
          </a:p>
        </p:txBody>
      </p:sp>
      <p:sp>
        <p:nvSpPr>
          <p:cNvPr id="15390" name="Line 37"/>
          <p:cNvSpPr>
            <a:spLocks noChangeShapeType="1"/>
          </p:cNvSpPr>
          <p:nvPr/>
        </p:nvSpPr>
        <p:spPr bwMode="auto">
          <a:xfrm flipH="1" flipV="1">
            <a:off x="8443044" y="4140324"/>
            <a:ext cx="504056" cy="144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pic>
        <p:nvPicPr>
          <p:cNvPr id="14" name="図 13" descr="e01493882008102023161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22564" y="4343193"/>
            <a:ext cx="1590722" cy="1093622"/>
          </a:xfrm>
          <a:prstGeom prst="rect">
            <a:avLst/>
          </a:prstGeom>
        </p:spPr>
      </p:pic>
      <p:pic>
        <p:nvPicPr>
          <p:cNvPr id="15374" name="Picture 14" descr="I:\エコロジー夢企画2006～\がさがさ2007\ガサガサ２００７特集写真\P7070068大曽根の池で投網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9483" y="1260352"/>
            <a:ext cx="2112360" cy="1584176"/>
          </a:xfrm>
          <a:prstGeom prst="rect">
            <a:avLst/>
          </a:prstGeom>
          <a:noFill/>
        </p:spPr>
      </p:pic>
      <p:pic>
        <p:nvPicPr>
          <p:cNvPr id="15376" name="Picture 1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05229" y="5724847"/>
            <a:ext cx="1869541" cy="1506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118</Words>
  <Application>Microsoft Office PowerPoint</Application>
  <PresentationFormat>ユーザー設定</PresentationFormat>
  <Paragraphs>60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スライド 1</vt:lpstr>
      <vt:lpstr>スライド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cp:lastModifiedBy>あらかわ学会</cp:lastModifiedBy>
  <cp:revision>33</cp:revision>
  <dcterms:modified xsi:type="dcterms:W3CDTF">2013-06-11T14:53:35Z</dcterms:modified>
</cp:coreProperties>
</file>